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448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8398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49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3091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664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5817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256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798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720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451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2815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93905-2163-4579-96B4-C252958EC9DC}" type="datetimeFigureOut">
              <a:rPr lang="en-AU" smtClean="0"/>
              <a:t>10/05/2017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EA9FE-20D6-4F77-85F9-AF153C2448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275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868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/>
              <a:t>Common Themes</a:t>
            </a:r>
            <a:endParaRPr lang="en-US" alt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868363"/>
            <a:ext cx="8229600" cy="586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Define goals and objectives first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Define outcomes and timelines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Build on current process flows/SOPs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Recognize complexity, Reduce uncertainty, Increase understanding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Look to engage broader range of stakeholders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Build trust and identify common interests across diverse stakeholders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Identify a platform(s) for sharing data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Learn from examples (successes and failures) in each other’s </a:t>
            </a:r>
            <a:r>
              <a:rPr lang="en-US" altLang="en-US" sz="2400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organisation</a:t>
            </a:r>
            <a:endParaRPr lang="en-US" altLang="en-US" sz="24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altLang="en-US" sz="24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en-US" altLang="en-US" sz="2400" dirty="0">
              <a:latin typeface="Arial" charset="0"/>
              <a:cs typeface="Arial" charset="0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A81A3396-019A-499C-A599-399BB7BAC02B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04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Arial" charset="0"/>
                <a:cs typeface="Arial" charset="0"/>
              </a:rPr>
              <a:t>Areas of Divergence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latin typeface="Arial" charset="0"/>
                <a:cs typeface="Arial" charset="0"/>
              </a:rPr>
              <a:t>Different range of perspectives about the potential roles of GA and other institutions</a:t>
            </a:r>
          </a:p>
          <a:p>
            <a:pPr eaLnBrk="1" hangingPunct="1"/>
            <a:r>
              <a:rPr lang="en-US" altLang="en-US" sz="2400" dirty="0" smtClean="0">
                <a:latin typeface="Arial" charset="0"/>
                <a:cs typeface="Arial" charset="0"/>
              </a:rPr>
              <a:t>Different range of perspectives about the usefulness of the models presented</a:t>
            </a:r>
          </a:p>
          <a:p>
            <a:pPr eaLnBrk="1" hangingPunct="1"/>
            <a:r>
              <a:rPr lang="en-US" altLang="en-US" sz="2400" dirty="0" smtClean="0">
                <a:latin typeface="Arial" charset="0"/>
                <a:cs typeface="Arial" charset="0"/>
              </a:rPr>
              <a:t>Purpose, benefit, and understanding of marine survey capture</a:t>
            </a:r>
          </a:p>
          <a:p>
            <a:pPr eaLnBrk="1" hangingPunct="1"/>
            <a:r>
              <a:rPr lang="en-US" altLang="en-US" sz="2400" dirty="0" smtClean="0">
                <a:latin typeface="Arial" charset="0"/>
                <a:cs typeface="Arial" charset="0"/>
              </a:rPr>
              <a:t>Feasibility and desirability of significant change to existing processes/SOPs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B0782D1-F597-401C-BBEA-E00CEBF2325D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77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Current/Future Activities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638800"/>
          </a:xfrm>
        </p:spPr>
        <p:txBody>
          <a:bodyPr/>
          <a:lstStyle/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altLang="en-US" sz="1800" dirty="0" smtClean="0">
                <a:latin typeface="Arial" charset="0"/>
                <a:cs typeface="Arial" charset="0"/>
              </a:rPr>
              <a:t>Develop a clear problem statement, define the products and outcomes. 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altLang="en-US" sz="1800" dirty="0" smtClean="0">
                <a:latin typeface="Arial" charset="0"/>
                <a:cs typeface="Arial" charset="0"/>
              </a:rPr>
              <a:t>Formulate a strategic plan to address the defined problems 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altLang="en-US" sz="1800" dirty="0" smtClean="0">
                <a:latin typeface="Arial" charset="0"/>
                <a:cs typeface="Arial" charset="0"/>
              </a:rPr>
              <a:t>Inventory of stakeholders and/or groups identifying how they are connected in order to know who to involve. 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altLang="en-US" sz="1800" dirty="0" smtClean="0">
                <a:latin typeface="Arial" charset="0"/>
                <a:cs typeface="Arial" charset="0"/>
              </a:rPr>
              <a:t>Clarify who is a stakeholder in a process and what do they bring to the table.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altLang="en-US" sz="1800" dirty="0" smtClean="0">
                <a:latin typeface="Arial" charset="0"/>
                <a:cs typeface="Arial" charset="0"/>
              </a:rPr>
              <a:t>Conduct a systematic assessment of current processes/SOPs with respect to marine surveys and principles specifically: </a:t>
            </a:r>
          </a:p>
          <a:p>
            <a:pPr marL="857250" lvl="1" indent="-457200" eaLnBrk="1" hangingPunct="1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lphaLcParenR"/>
            </a:pPr>
            <a:r>
              <a:rPr lang="en-US" altLang="en-US" sz="1800" dirty="0" smtClean="0">
                <a:latin typeface="Arial" charset="0"/>
                <a:cs typeface="Arial" charset="0"/>
              </a:rPr>
              <a:t>Assessment of strengths, weaknesses and conflicts</a:t>
            </a:r>
          </a:p>
          <a:p>
            <a:pPr marL="857250" lvl="1" indent="-457200" eaLnBrk="1" hangingPunct="1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lphaLcParenR"/>
            </a:pPr>
            <a:r>
              <a:rPr lang="en-US" altLang="en-US" sz="1800" dirty="0" smtClean="0">
                <a:latin typeface="Arial" charset="0"/>
                <a:cs typeface="Arial" charset="0"/>
              </a:rPr>
              <a:t>Evaluate efficacy of current methods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altLang="en-US" sz="1800" dirty="0" smtClean="0">
                <a:latin typeface="Arial" charset="0"/>
                <a:cs typeface="Arial" charset="0"/>
              </a:rPr>
              <a:t>Identify any tools to help integrate natural resource data.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altLang="en-US" sz="1800" dirty="0" smtClean="0">
                <a:latin typeface="Arial" charset="0"/>
                <a:cs typeface="Arial" charset="0"/>
              </a:rPr>
              <a:t>Use and share information to inform decision making and coordination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4D7797D1-32AF-4387-B4C6-FB5344AF3FEF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1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Future Activities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029200"/>
          </a:xfrm>
        </p:spPr>
        <p:txBody>
          <a:bodyPr rtlCol="0">
            <a:normAutofit/>
          </a:bodyPr>
          <a:lstStyle/>
          <a:p>
            <a:pPr marL="457200" indent="-457200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Foster conversations on marine survey co-operation</a:t>
            </a:r>
          </a:p>
          <a:p>
            <a:pPr marL="457200" indent="-457200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How will next steps from this workshop be implemented?</a:t>
            </a:r>
          </a:p>
          <a:p>
            <a:pPr marL="566738" indent="-566738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6"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82BCB9EE-6230-416B-9EC9-B2CB93850C7D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2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Next Steps Post Workshop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59363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2400" dirty="0" smtClean="0">
                <a:latin typeface="Arial" charset="0"/>
                <a:cs typeface="Arial" charset="0"/>
              </a:rPr>
              <a:t>Circulate one-page summary to participants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2400" dirty="0" smtClean="0">
                <a:latin typeface="Arial" charset="0"/>
                <a:cs typeface="Arial" charset="0"/>
              </a:rPr>
              <a:t>Develop workshop summary for review by participants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2400" dirty="0" smtClean="0">
                <a:latin typeface="Arial" charset="0"/>
                <a:cs typeface="Arial" charset="0"/>
              </a:rPr>
              <a:t>Post workshop presentations, report and summary on web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2400" dirty="0" smtClean="0">
                <a:latin typeface="Arial" charset="0"/>
                <a:cs typeface="Arial" charset="0"/>
              </a:rPr>
              <a:t>Circulate a participant contact list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FD29FE64-6849-4F28-BF32-895FD974B859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0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Notes Meet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AU" dirty="0" smtClean="0"/>
              <a:t>Maggie’s</a:t>
            </a:r>
          </a:p>
          <a:p>
            <a:r>
              <a:rPr lang="en-AU" dirty="0" smtClean="0"/>
              <a:t>NESP </a:t>
            </a:r>
            <a:r>
              <a:rPr lang="en-AU" dirty="0"/>
              <a:t>Field manual outline:</a:t>
            </a:r>
            <a:endParaRPr lang="en-AU" sz="2400" dirty="0"/>
          </a:p>
          <a:p>
            <a:pPr lvl="0"/>
            <a:r>
              <a:rPr lang="en-AU" dirty="0"/>
              <a:t>planning to data submission (what we would like contain in the guideline at a minimum)</a:t>
            </a:r>
            <a:endParaRPr lang="en-AU" sz="2000" dirty="0"/>
          </a:p>
          <a:p>
            <a:pPr lvl="1"/>
            <a:r>
              <a:rPr lang="en-AU" dirty="0"/>
              <a:t>Acquisition dependant on purpose</a:t>
            </a:r>
            <a:endParaRPr lang="en-AU" sz="1800" dirty="0"/>
          </a:p>
          <a:p>
            <a:pPr lvl="1"/>
            <a:r>
              <a:rPr lang="en-AU" dirty="0"/>
              <a:t>Purpose/decision (monitoring, charting, science, safety and navigation)</a:t>
            </a:r>
            <a:endParaRPr lang="en-AU" sz="1800" dirty="0"/>
          </a:p>
          <a:p>
            <a:pPr lvl="1"/>
            <a:r>
              <a:rPr lang="en-AU" dirty="0"/>
              <a:t>Mobilisation</a:t>
            </a:r>
            <a:endParaRPr lang="en-AU" sz="1800" dirty="0"/>
          </a:p>
          <a:p>
            <a:pPr lvl="1"/>
            <a:r>
              <a:rPr lang="en-AU" dirty="0"/>
              <a:t>Characterisation</a:t>
            </a:r>
            <a:endParaRPr lang="en-AU" sz="1800" dirty="0"/>
          </a:p>
          <a:p>
            <a:pPr lvl="1"/>
            <a:r>
              <a:rPr lang="en-AU" dirty="0"/>
              <a:t>Accuracy </a:t>
            </a:r>
            <a:endParaRPr lang="en-AU" sz="1800" dirty="0"/>
          </a:p>
          <a:p>
            <a:pPr lvl="1"/>
            <a:r>
              <a:rPr lang="en-AU" dirty="0"/>
              <a:t>Minimum standards (e.g. Data is supplied, not just maps/images)</a:t>
            </a:r>
            <a:endParaRPr lang="en-AU" sz="1800" dirty="0"/>
          </a:p>
          <a:p>
            <a:pPr lvl="1"/>
            <a:r>
              <a:rPr lang="en-AU" dirty="0"/>
              <a:t>Set of standards </a:t>
            </a:r>
            <a:endParaRPr lang="en-AU" sz="1800" dirty="0"/>
          </a:p>
          <a:p>
            <a:pPr lvl="0"/>
            <a:r>
              <a:rPr lang="en-AU" dirty="0"/>
              <a:t>have a </a:t>
            </a:r>
            <a:r>
              <a:rPr lang="en-AU" b="1" dirty="0"/>
              <a:t>glossary</a:t>
            </a:r>
            <a:r>
              <a:rPr lang="en-AU" dirty="0"/>
              <a:t> of terms so each term means the same thing to a different organisation</a:t>
            </a:r>
            <a:endParaRPr lang="en-AU" sz="2000" dirty="0"/>
          </a:p>
          <a:p>
            <a:pPr lvl="0"/>
            <a:r>
              <a:rPr lang="en-AU" dirty="0"/>
              <a:t>Planning bubble on its own</a:t>
            </a:r>
            <a:endParaRPr lang="en-AU" sz="2000" dirty="0"/>
          </a:p>
          <a:p>
            <a:pPr lvl="0"/>
            <a:r>
              <a:rPr lang="en-AU" dirty="0"/>
              <a:t>Mobilisation, calibration, acquisition, submission is its own bubble</a:t>
            </a:r>
            <a:endParaRPr lang="en-AU" sz="2000" dirty="0"/>
          </a:p>
          <a:p>
            <a:r>
              <a:rPr lang="en-AU" dirty="0"/>
              <a:t> </a:t>
            </a:r>
          </a:p>
          <a:p>
            <a:pPr lvl="0"/>
            <a:r>
              <a:rPr lang="en-AU" dirty="0"/>
              <a:t>Priority planning for data acquisition</a:t>
            </a:r>
            <a:endParaRPr lang="en-AU" sz="2000" dirty="0"/>
          </a:p>
          <a:p>
            <a:r>
              <a:rPr lang="en-AU" dirty="0"/>
              <a:t> </a:t>
            </a:r>
          </a:p>
          <a:p>
            <a:pPr lvl="0"/>
            <a:r>
              <a:rPr lang="en-AU" dirty="0"/>
              <a:t>transit data guidelines</a:t>
            </a:r>
            <a:endParaRPr lang="en-AU" sz="2000" dirty="0"/>
          </a:p>
          <a:p>
            <a:pPr lvl="1"/>
            <a:r>
              <a:rPr lang="en-AU" dirty="0"/>
              <a:t>E.g. Minimum requirements needed</a:t>
            </a:r>
            <a:endParaRPr lang="en-AU" sz="1800" dirty="0"/>
          </a:p>
          <a:p>
            <a:pPr lvl="1"/>
            <a:r>
              <a:rPr lang="en-AU" dirty="0"/>
              <a:t>Minimal noise in outer beams</a:t>
            </a:r>
            <a:endParaRPr lang="en-AU" sz="1800" dirty="0"/>
          </a:p>
          <a:p>
            <a:pPr lvl="1"/>
            <a:r>
              <a:rPr lang="en-AU" dirty="0"/>
              <a:t> </a:t>
            </a:r>
            <a:endParaRPr lang="en-AU" sz="4400" dirty="0"/>
          </a:p>
          <a:p>
            <a:r>
              <a:rPr lang="en-AU" dirty="0"/>
              <a:t> </a:t>
            </a:r>
          </a:p>
          <a:p>
            <a:pPr lvl="0"/>
            <a:r>
              <a:rPr lang="en-AU" dirty="0"/>
              <a:t>side groups (e.g. technical discussions on particular aspects/technology)</a:t>
            </a:r>
            <a:endParaRPr lang="en-AU" sz="2000" dirty="0"/>
          </a:p>
          <a:p>
            <a:pPr lvl="0"/>
            <a:r>
              <a:rPr lang="en-AU" b="1" dirty="0"/>
              <a:t>Questions: </a:t>
            </a:r>
            <a:r>
              <a:rPr lang="en-AU" dirty="0"/>
              <a:t>What do we do in common, how it's done, what should be done, </a:t>
            </a:r>
            <a:endParaRPr lang="en-AU" sz="20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308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Notes Meet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AU" dirty="0" smtClean="0"/>
              <a:t>Kim’s</a:t>
            </a:r>
          </a:p>
          <a:p>
            <a:r>
              <a:rPr lang="en-AU" dirty="0" smtClean="0"/>
              <a:t>Reflection on best use, is it needed?</a:t>
            </a:r>
          </a:p>
          <a:p>
            <a:r>
              <a:rPr lang="en-AU" dirty="0" smtClean="0"/>
              <a:t>Transparency, Inclusive (bring all so no rejection feeling)</a:t>
            </a:r>
          </a:p>
          <a:p>
            <a:r>
              <a:rPr lang="en-AU" dirty="0" smtClean="0"/>
              <a:t>Find a mechanism to make guidelines useful (Min standards)</a:t>
            </a:r>
          </a:p>
          <a:p>
            <a:r>
              <a:rPr lang="en-AU" dirty="0" smtClean="0"/>
              <a:t>Anything created cannot add to the workload. If forms, needs to be “a must”, so that next steps can’t go ahead</a:t>
            </a:r>
          </a:p>
          <a:p>
            <a:r>
              <a:rPr lang="en-AU" dirty="0" smtClean="0"/>
              <a:t>Interoperability</a:t>
            </a:r>
          </a:p>
          <a:p>
            <a:r>
              <a:rPr lang="en-AU" dirty="0"/>
              <a:t>Appendix template table to qualify what the data consist of. How it fits other needs.</a:t>
            </a:r>
          </a:p>
          <a:p>
            <a:r>
              <a:rPr lang="en-AU" dirty="0" smtClean="0"/>
              <a:t>How to QC product</a:t>
            </a:r>
          </a:p>
          <a:p>
            <a:r>
              <a:rPr lang="en-AU" dirty="0" smtClean="0"/>
              <a:t>What are the other existing WGs that we can tie onto</a:t>
            </a:r>
          </a:p>
          <a:p>
            <a:r>
              <a:rPr lang="en-AU" dirty="0" smtClean="0"/>
              <a:t>Workshop:</a:t>
            </a:r>
          </a:p>
          <a:p>
            <a:pPr lvl="1"/>
            <a:r>
              <a:rPr lang="en-AU" dirty="0" smtClean="0"/>
              <a:t>What, why, how, resolution that attendees are doing</a:t>
            </a:r>
          </a:p>
          <a:p>
            <a:pPr lvl="1"/>
            <a:r>
              <a:rPr lang="en-AU" dirty="0" smtClean="0"/>
              <a:t>What do we have in common</a:t>
            </a:r>
          </a:p>
          <a:p>
            <a:pPr lvl="1"/>
            <a:r>
              <a:rPr lang="en-AU" dirty="0" smtClean="0"/>
              <a:t>How can we collaborate</a:t>
            </a:r>
          </a:p>
          <a:p>
            <a:pPr lvl="1"/>
            <a:r>
              <a:rPr lang="en-AU" dirty="0" smtClean="0"/>
              <a:t>What do we want out of it</a:t>
            </a:r>
          </a:p>
          <a:p>
            <a:pPr marL="457200" lvl="1" indent="0">
              <a:buNone/>
            </a:pP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2496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</TotalTime>
  <Words>432</Words>
  <Application>Microsoft Office PowerPoint</Application>
  <PresentationFormat>On-screen Show (4:3)</PresentationFormat>
  <Paragraphs>76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Areas of Divergence</vt:lpstr>
      <vt:lpstr>Current/Future Activities</vt:lpstr>
      <vt:lpstr>Future Activities</vt:lpstr>
      <vt:lpstr>Next Steps Post Workshop</vt:lpstr>
      <vt:lpstr>Notes Meet 1</vt:lpstr>
      <vt:lpstr>Notes Meet 1</vt:lpstr>
    </vt:vector>
  </TitlesOfParts>
  <Company>Geoscience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Jeffrey</dc:creator>
  <cp:lastModifiedBy>Kim PIcard</cp:lastModifiedBy>
  <cp:revision>9</cp:revision>
  <dcterms:created xsi:type="dcterms:W3CDTF">2017-05-03T22:58:49Z</dcterms:created>
  <dcterms:modified xsi:type="dcterms:W3CDTF">2017-05-11T04:52:47Z</dcterms:modified>
</cp:coreProperties>
</file>